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7"/>
  </p:notesMasterIdLst>
  <p:handoutMasterIdLst>
    <p:handoutMasterId r:id="rId18"/>
  </p:handoutMasterIdLst>
  <p:sldIdLst>
    <p:sldId id="332" r:id="rId7"/>
    <p:sldId id="335" r:id="rId8"/>
    <p:sldId id="336" r:id="rId9"/>
    <p:sldId id="337" r:id="rId10"/>
    <p:sldId id="338" r:id="rId11"/>
    <p:sldId id="339" r:id="rId12"/>
    <p:sldId id="340" r:id="rId13"/>
    <p:sldId id="341" r:id="rId14"/>
    <p:sldId id="342" r:id="rId15"/>
    <p:sldId id="321" r:id="rId1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46" d="100"/>
          <a:sy n="46" d="100"/>
        </p:scale>
        <p:origin x="3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4/13/2021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4/13/2021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428164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learners that they have already used </a:t>
            </a:r>
            <a:r>
              <a:rPr lang="en-US" dirty="0" err="1"/>
              <a:t>micro:bits</a:t>
            </a:r>
            <a:r>
              <a:rPr lang="en-US" dirty="0"/>
              <a:t> wirelessly. They found the blocks in the </a:t>
            </a:r>
            <a:r>
              <a:rPr lang="en-US" b="1" dirty="0"/>
              <a:t>Radio</a:t>
            </a:r>
            <a:r>
              <a:rPr lang="en-US" dirty="0"/>
              <a:t> category. They may not know it but this used Bluetooth to send messages between the two devices. The </a:t>
            </a:r>
            <a:r>
              <a:rPr lang="en-US" dirty="0" err="1"/>
              <a:t>micro:bit</a:t>
            </a:r>
            <a:r>
              <a:rPr lang="en-US" dirty="0"/>
              <a:t> uses Bluetooth low energy which </a:t>
            </a:r>
            <a:r>
              <a:rPr lang="en-US" dirty="0" err="1"/>
              <a:t>maximises</a:t>
            </a:r>
            <a:r>
              <a:rPr lang="en-US" dirty="0"/>
              <a:t> the battery  life. Remind learners of the term ‘usability’. Usability features help to ensure that the device is as practical and easy to use as possible.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4023459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what Bluetooth is and what a standard is. Bluetooth is a wireless communication standard which allows devices to communicate over a short distance.  The latest version of Bluetooth allows devices to communicate up to a range of 400 metres. Physical objects such as walls reduce this range. </a:t>
            </a:r>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466855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Learners should install the Bluetooth library into a new </a:t>
            </a:r>
            <a:r>
              <a:rPr lang="en-GB" dirty="0" err="1"/>
              <a:t>MakeCode</a:t>
            </a:r>
            <a:r>
              <a:rPr lang="en-GB" dirty="0"/>
              <a:t> project. When they first install it they will receive a message warning that the library is incompatible with the </a:t>
            </a:r>
            <a:r>
              <a:rPr lang="en-GB" b="1" dirty="0"/>
              <a:t>Radio </a:t>
            </a:r>
            <a:r>
              <a:rPr lang="en-GB" dirty="0"/>
              <a:t>blocks. They should just click on Ok.</a:t>
            </a:r>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138872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Pairing a Bluetooth device involves putting both devices in pair mode and then entering a password to give them permission to communicate with each other. The way in which the devices are paired is different on different types of devices. The next slide shows how to put the </a:t>
            </a:r>
            <a:r>
              <a:rPr lang="en-US" dirty="0" err="1"/>
              <a:t>micro:bit</a:t>
            </a:r>
            <a:r>
              <a:rPr lang="en-US" dirty="0"/>
              <a:t> into pairing mode. You do this no matter which device you are using. There are then instructions for Android and Windows devices. If you are wishing to pair with iOS you will need to install an app on the phone / tablet. More information can be found at https://</a:t>
            </a:r>
            <a:r>
              <a:rPr lang="en-US" dirty="0" err="1"/>
              <a:t>makecode.microbit.org</a:t>
            </a:r>
            <a:r>
              <a:rPr lang="en-US" dirty="0"/>
              <a:t>/reference/</a:t>
            </a:r>
            <a:r>
              <a:rPr lang="en-US" dirty="0" err="1"/>
              <a:t>bluetooth</a:t>
            </a:r>
            <a:r>
              <a:rPr lang="en-US" dirty="0"/>
              <a:t>/</a:t>
            </a:r>
            <a:r>
              <a:rPr lang="en-US" dirty="0" err="1"/>
              <a:t>bluetooth</a:t>
            </a:r>
            <a:r>
              <a:rPr lang="en-US" dirty="0"/>
              <a:t>-pairing</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1303784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86584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apps which learners could explore including the official </a:t>
            </a:r>
            <a:r>
              <a:rPr lang="en-US" dirty="0" err="1"/>
              <a:t>micro:bit</a:t>
            </a:r>
            <a:r>
              <a:rPr lang="en-US" dirty="0"/>
              <a:t> app. There are also a number of third party apps which you could explore including bitty blue. Using the actual Bluetooth library is beyond the scope of the course. More capable learners could choose an app of their own choice and then explore its use independently.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705852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s://creativecommons.org/licenses/by-nc/3.0/" TargetMode="External"/><Relationship Id="rId4" Type="http://schemas.openxmlformats.org/officeDocument/2006/relationships/hyperlink" Target="http://www.mujeresdeempresa.com/que-es-y-como-funciona-bluetooth/"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commons.wikimedia.org/wiki/file:android_sample.svg" TargetMode="External"/><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80715C-1F96-4D7C-B895-D98D3C8876FE}"/>
              </a:ext>
            </a:extLst>
          </p:cNvPr>
          <p:cNvSpPr>
            <a:spLocks noGrp="1"/>
          </p:cNvSpPr>
          <p:nvPr>
            <p:ph type="body" sz="quarter" idx="12"/>
          </p:nvPr>
        </p:nvSpPr>
        <p:spPr>
          <a:xfrm>
            <a:off x="7357332" y="1584869"/>
            <a:ext cx="4264272" cy="295077"/>
          </a:xfrm>
        </p:spPr>
        <p:txBody>
          <a:bodyPr/>
          <a:lstStyle/>
          <a:p>
            <a:pPr marL="0" indent="0">
              <a:buNone/>
            </a:pPr>
            <a:r>
              <a:rPr lang="en-GB" sz="2400" dirty="0"/>
              <a:t>Lesson 29</a:t>
            </a:r>
          </a:p>
        </p:txBody>
      </p:sp>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Bluetooth</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4142" y="5928269"/>
            <a:ext cx="4280971" cy="622776"/>
          </a:xfrm>
          <a:prstGeom prst="rect">
            <a:avLst/>
          </a:prstGeom>
        </p:spPr>
      </p:pic>
    </p:spTree>
    <p:extLst>
      <p:ext uri="{BB962C8B-B14F-4D97-AF65-F5344CB8AC3E}">
        <p14:creationId xmlns:p14="http://schemas.microsoft.com/office/powerpoint/2010/main" val="2821491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646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Wireless Communication</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Earlier in the course you used code to send messages between two </a:t>
            </a:r>
            <a:r>
              <a:rPr lang="en-GB" dirty="0" err="1">
                <a:latin typeface="Lato" panose="020F0502020204030203" pitchFamily="34" charset="0"/>
                <a:ea typeface="Lato" panose="020F0502020204030203" pitchFamily="34" charset="0"/>
                <a:cs typeface="Lato" panose="020F0502020204030203" pitchFamily="34" charset="0"/>
              </a:rPr>
              <a:t>micro:bits</a:t>
            </a:r>
            <a:endParaRPr lang="en-GB"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Who can remember which category the blocks are in using </a:t>
            </a:r>
            <a:r>
              <a:rPr lang="en-GB" dirty="0" err="1">
                <a:latin typeface="Lato" panose="020F0502020204030203" pitchFamily="34" charset="0"/>
                <a:ea typeface="Lato" panose="020F0502020204030203" pitchFamily="34" charset="0"/>
                <a:cs typeface="Lato" panose="020F0502020204030203" pitchFamily="34" charset="0"/>
              </a:rPr>
              <a:t>MakeCode</a:t>
            </a:r>
            <a:r>
              <a:rPr lang="en-GB" dirty="0">
                <a:latin typeface="Lato" panose="020F0502020204030203" pitchFamily="34" charset="0"/>
                <a:ea typeface="Lato" panose="020F0502020204030203" pitchFamily="34" charset="0"/>
                <a:cs typeface="Lato" panose="020F0502020204030203" pitchFamily="34" charset="0"/>
              </a:rPr>
              <a:t>?</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The actual technology used to send messages between the </a:t>
            </a:r>
            <a:r>
              <a:rPr lang="en-GB" dirty="0" err="1">
                <a:latin typeface="Lato" panose="020F0502020204030203" pitchFamily="34" charset="0"/>
                <a:ea typeface="Lato" panose="020F0502020204030203" pitchFamily="34" charset="0"/>
                <a:cs typeface="Lato" panose="020F0502020204030203" pitchFamily="34" charset="0"/>
              </a:rPr>
              <a:t>micro:bits</a:t>
            </a:r>
            <a:r>
              <a:rPr lang="en-GB" dirty="0">
                <a:latin typeface="Lato" panose="020F0502020204030203" pitchFamily="34" charset="0"/>
                <a:ea typeface="Lato" panose="020F0502020204030203" pitchFamily="34" charset="0"/>
                <a:cs typeface="Lato" panose="020F0502020204030203" pitchFamily="34" charset="0"/>
              </a:rPr>
              <a:t> is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Bluetooth</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The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uses a special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low energy </a:t>
            </a:r>
            <a:r>
              <a:rPr lang="en-GB" dirty="0">
                <a:latin typeface="Lato" panose="020F0502020204030203" pitchFamily="34" charset="0"/>
                <a:ea typeface="Lato" panose="020F0502020204030203" pitchFamily="34" charset="0"/>
                <a:cs typeface="Lato" panose="020F0502020204030203" pitchFamily="34" charset="0"/>
              </a:rPr>
              <a:t>version of Bluetooth so that it doesn’t overly drain the battery</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This helps with the usability of the device</a:t>
            </a:r>
          </a:p>
        </p:txBody>
      </p:sp>
    </p:spTree>
    <p:extLst>
      <p:ext uri="{BB962C8B-B14F-4D97-AF65-F5344CB8AC3E}">
        <p14:creationId xmlns:p14="http://schemas.microsoft.com/office/powerpoint/2010/main" val="1904532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1FC6-64A7-B344-85F8-F6C9CB88E54C}"/>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Bluetooth</a:t>
            </a:r>
          </a:p>
        </p:txBody>
      </p:sp>
      <p:sp>
        <p:nvSpPr>
          <p:cNvPr id="3" name="Content Placeholder 2">
            <a:extLst>
              <a:ext uri="{FF2B5EF4-FFF2-40B4-BE49-F238E27FC236}">
                <a16:creationId xmlns:a16="http://schemas.microsoft.com/office/drawing/2014/main" id="{3FB6D7E5-317B-DE45-BA9E-EF7DE709E496}"/>
              </a:ext>
            </a:extLst>
          </p:cNvPr>
          <p:cNvSpPr>
            <a:spLocks noGrp="1"/>
          </p:cNvSpPr>
          <p:nvPr>
            <p:ph idx="1"/>
          </p:nvPr>
        </p:nvSpPr>
        <p:spPr>
          <a:xfrm>
            <a:off x="505566" y="1131398"/>
            <a:ext cx="11180867"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Bluetooth is a type of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wireless</a:t>
            </a:r>
            <a:r>
              <a:rPr lang="en-US" dirty="0">
                <a:latin typeface="Lato" panose="020F0502020204030203" pitchFamily="34" charset="0"/>
                <a:ea typeface="Lato" panose="020F0502020204030203" pitchFamily="34" charset="0"/>
                <a:cs typeface="Lato" panose="020F0502020204030203" pitchFamily="34" charset="0"/>
              </a:rPr>
              <a:t> communication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standard</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It operates over a short distance</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When Bluetooth was first released it had a range of approximately 10 </a:t>
            </a:r>
            <a:r>
              <a:rPr lang="en-US" dirty="0" err="1">
                <a:latin typeface="Lato" panose="020F0502020204030203" pitchFamily="34" charset="0"/>
                <a:ea typeface="Lato" panose="020F0502020204030203" pitchFamily="34" charset="0"/>
                <a:cs typeface="Lato" panose="020F0502020204030203" pitchFamily="34" charset="0"/>
              </a:rPr>
              <a:t>metres</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Newer devices using the latest version of Bluetooth can communicate up to 400 </a:t>
            </a:r>
            <a:r>
              <a:rPr lang="en-US" dirty="0" err="1">
                <a:latin typeface="Lato" panose="020F0502020204030203" pitchFamily="34" charset="0"/>
                <a:ea typeface="Lato" panose="020F0502020204030203" pitchFamily="34" charset="0"/>
                <a:cs typeface="Lato" panose="020F0502020204030203" pitchFamily="34" charset="0"/>
              </a:rPr>
              <a:t>metres</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Today we are going to connect your </a:t>
            </a:r>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to a mobile device</a:t>
            </a:r>
          </a:p>
        </p:txBody>
      </p:sp>
      <p:pic>
        <p:nvPicPr>
          <p:cNvPr id="5" name="Picture 4" descr="Conoce Qué es y Cómo Funciona Bluetooth">
            <a:extLst>
              <a:ext uri="{FF2B5EF4-FFF2-40B4-BE49-F238E27FC236}">
                <a16:creationId xmlns:a16="http://schemas.microsoft.com/office/drawing/2014/main" id="{F0FB8213-65E2-AD4C-AD0C-ADB415C6FEF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634288" y="3998152"/>
            <a:ext cx="4038600" cy="2146300"/>
          </a:xfrm>
          <a:prstGeom prst="rect">
            <a:avLst/>
          </a:prstGeom>
        </p:spPr>
      </p:pic>
      <p:sp>
        <p:nvSpPr>
          <p:cNvPr id="6" name="TextBox 5">
            <a:extLst>
              <a:ext uri="{FF2B5EF4-FFF2-40B4-BE49-F238E27FC236}">
                <a16:creationId xmlns:a16="http://schemas.microsoft.com/office/drawing/2014/main" id="{683E6163-05CE-504B-988D-CBE8E0AFDF19}"/>
              </a:ext>
            </a:extLst>
          </p:cNvPr>
          <p:cNvSpPr txBox="1"/>
          <p:nvPr/>
        </p:nvSpPr>
        <p:spPr>
          <a:xfrm>
            <a:off x="7965109" y="6136583"/>
            <a:ext cx="4038600" cy="138499"/>
          </a:xfrm>
          <a:prstGeom prst="rect">
            <a:avLst/>
          </a:prstGeom>
          <a:noFill/>
        </p:spPr>
        <p:txBody>
          <a:bodyPr wrap="square" lIns="0" tIns="0" rIns="0" bIns="0" rtlCol="0">
            <a:spAutoFit/>
          </a:bodyPr>
          <a:lstStyle/>
          <a:p>
            <a:r>
              <a:rPr lang="en-US" sz="900" dirty="0">
                <a:hlinkClick r:id="rId4" tooltip="http://www.mujeresdeempresa.com/que-es-y-como-funciona-bluetooth/"/>
              </a:rPr>
              <a:t>This Photo</a:t>
            </a:r>
            <a:r>
              <a:rPr lang="en-US" sz="900" dirty="0"/>
              <a:t> by Unknown Author is licensed under </a:t>
            </a:r>
            <a:r>
              <a:rPr lang="en-US" sz="900" dirty="0">
                <a:hlinkClick r:id="rId5" tooltip="https://creativecommons.org/licenses/by-nc/3.0/"/>
              </a:rPr>
              <a:t>CC BY-NC</a:t>
            </a:r>
            <a:endParaRPr lang="en-US" sz="900" dirty="0"/>
          </a:p>
        </p:txBody>
      </p:sp>
    </p:spTree>
    <p:extLst>
      <p:ext uri="{BB962C8B-B14F-4D97-AF65-F5344CB8AC3E}">
        <p14:creationId xmlns:p14="http://schemas.microsoft.com/office/powerpoint/2010/main" val="4043681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A2AC0-2D31-9547-BEFE-406A8021F892}"/>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Installing Bluetooth into </a:t>
            </a:r>
            <a:r>
              <a:rPr lang="en-US" dirty="0" err="1">
                <a:latin typeface="Lato" panose="020F0502020204030203" pitchFamily="34" charset="0"/>
                <a:ea typeface="Lato" panose="020F0502020204030203" pitchFamily="34" charset="0"/>
                <a:cs typeface="Lato" panose="020F0502020204030203" pitchFamily="34" charset="0"/>
              </a:rPr>
              <a:t>MakeCode</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65DDD660-32F7-DC42-A047-ECF58A6B3849}"/>
              </a:ext>
            </a:extLst>
          </p:cNvPr>
          <p:cNvSpPr>
            <a:spLocks noGrp="1"/>
          </p:cNvSpPr>
          <p:nvPr>
            <p:ph idx="1"/>
          </p:nvPr>
        </p:nvSpPr>
        <p:spPr>
          <a:xfrm>
            <a:off x="492125" y="1262028"/>
            <a:ext cx="5729771" cy="1783882"/>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To use Bluetooth on the </a:t>
            </a:r>
            <a:r>
              <a:rPr lang="en-US" dirty="0" err="1">
                <a:latin typeface="Lato" panose="020F0502020204030203" pitchFamily="34" charset="0"/>
                <a:ea typeface="Lato" panose="020F0502020204030203" pitchFamily="34" charset="0"/>
                <a:cs typeface="Lato" panose="020F0502020204030203" pitchFamily="34" charset="0"/>
              </a:rPr>
              <a:t>micro:bit</a:t>
            </a:r>
            <a:r>
              <a:rPr lang="en-US" dirty="0">
                <a:latin typeface="Lato" panose="020F0502020204030203" pitchFamily="34" charset="0"/>
                <a:ea typeface="Lato" panose="020F0502020204030203" pitchFamily="34" charset="0"/>
                <a:cs typeface="Lato" panose="020F0502020204030203" pitchFamily="34" charset="0"/>
              </a:rPr>
              <a:t> you must install the Bluetooth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library</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Do this in the same way as you have installed libraries for the </a:t>
            </a:r>
            <a:r>
              <a:rPr lang="en-US" dirty="0" err="1">
                <a:latin typeface="Lato" panose="020F0502020204030203" pitchFamily="34" charset="0"/>
                <a:ea typeface="Lato" panose="020F0502020204030203" pitchFamily="34" charset="0"/>
                <a:cs typeface="Lato" panose="020F0502020204030203" pitchFamily="34" charset="0"/>
              </a:rPr>
              <a:t>enviro:bit</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11B09ED2-C5B5-6049-B186-9339AC9776D8}"/>
              </a:ext>
            </a:extLst>
          </p:cNvPr>
          <p:cNvPicPr>
            <a:picLocks noChangeAspect="1"/>
          </p:cNvPicPr>
          <p:nvPr/>
        </p:nvPicPr>
        <p:blipFill>
          <a:blip r:embed="rId3"/>
          <a:stretch>
            <a:fillRect/>
          </a:stretch>
        </p:blipFill>
        <p:spPr>
          <a:xfrm>
            <a:off x="6221896" y="1112026"/>
            <a:ext cx="5306483" cy="1783882"/>
          </a:xfrm>
          <a:prstGeom prst="rect">
            <a:avLst/>
          </a:prstGeom>
        </p:spPr>
      </p:pic>
      <p:sp>
        <p:nvSpPr>
          <p:cNvPr id="5" name="Rectangle 4">
            <a:extLst>
              <a:ext uri="{FF2B5EF4-FFF2-40B4-BE49-F238E27FC236}">
                <a16:creationId xmlns:a16="http://schemas.microsoft.com/office/drawing/2014/main" id="{F5D4CC34-2A1A-4B16-913D-110D6627C247}"/>
              </a:ext>
            </a:extLst>
          </p:cNvPr>
          <p:cNvSpPr/>
          <p:nvPr/>
        </p:nvSpPr>
        <p:spPr>
          <a:xfrm>
            <a:off x="384313" y="3045909"/>
            <a:ext cx="11144066" cy="2092881"/>
          </a:xfrm>
          <a:prstGeom prst="rect">
            <a:avLst/>
          </a:prstGeom>
        </p:spPr>
        <p:txBody>
          <a:bodyPr wrap="square">
            <a:spAutoFit/>
          </a:bodyPr>
          <a:lstStyle/>
          <a:p>
            <a:pPr marL="342900" indent="-342900" eaLnBrk="1" hangingPunct="1">
              <a:spcBef>
                <a:spcPts val="1200"/>
              </a:spcBef>
              <a:spcAft>
                <a:spcPts val="0"/>
              </a:spcAft>
              <a:buClr>
                <a:schemeClr val="accent1"/>
              </a:buClr>
              <a:buFont typeface="Arial" charset="0"/>
              <a:buChar char="•"/>
            </a:pPr>
            <a:r>
              <a:rPr lang="en-US" sz="2400" dirty="0">
                <a:solidFill>
                  <a:srgbClr val="383838"/>
                </a:solidFill>
                <a:latin typeface="Lato" panose="020F0502020204030203" pitchFamily="34" charset="0"/>
              </a:rPr>
              <a:t>When you choose Bluetooth you will be warned that the library is incompatible with the radio library. This is fine so click on </a:t>
            </a:r>
            <a:r>
              <a:rPr lang="en-US" sz="2400" b="1" dirty="0">
                <a:solidFill>
                  <a:srgbClr val="383838"/>
                </a:solidFill>
                <a:latin typeface="Lato" panose="020F0502020204030203" pitchFamily="34" charset="0"/>
              </a:rPr>
              <a:t>Remove extension(s) and add </a:t>
            </a:r>
            <a:r>
              <a:rPr lang="en-US" sz="2400" b="1" dirty="0" err="1">
                <a:solidFill>
                  <a:srgbClr val="383838"/>
                </a:solidFill>
                <a:latin typeface="Lato" panose="020F0502020204030203" pitchFamily="34" charset="0"/>
              </a:rPr>
              <a:t>bluetooth</a:t>
            </a:r>
            <a:endParaRPr lang="en-US" sz="2400" b="1" dirty="0">
              <a:solidFill>
                <a:srgbClr val="383838"/>
              </a:solidFill>
              <a:latin typeface="Lato" panose="020F0502020204030203" pitchFamily="34" charset="0"/>
            </a:endParaRPr>
          </a:p>
          <a:p>
            <a:pPr marL="342900" indent="-342900" eaLnBrk="1" hangingPunct="1">
              <a:spcBef>
                <a:spcPts val="1200"/>
              </a:spcBef>
              <a:spcAft>
                <a:spcPts val="0"/>
              </a:spcAft>
              <a:buClr>
                <a:schemeClr val="accent1"/>
              </a:buClr>
              <a:buFont typeface="Arial" charset="0"/>
              <a:buChar char="•"/>
            </a:pPr>
            <a:r>
              <a:rPr lang="en-US" sz="2400" dirty="0">
                <a:solidFill>
                  <a:srgbClr val="383838"/>
                </a:solidFill>
                <a:latin typeface="Lato" panose="020F0502020204030203" pitchFamily="34" charset="0"/>
              </a:rPr>
              <a:t>You can only use one form of wireless communication blocks at a time on the </a:t>
            </a:r>
            <a:r>
              <a:rPr lang="en-US" sz="2400" dirty="0" err="1">
                <a:solidFill>
                  <a:srgbClr val="383838"/>
                </a:solidFill>
                <a:latin typeface="Lato" panose="020F0502020204030203" pitchFamily="34" charset="0"/>
              </a:rPr>
              <a:t>micro:bit</a:t>
            </a:r>
            <a:r>
              <a:rPr lang="en-US" sz="2400" dirty="0">
                <a:solidFill>
                  <a:srgbClr val="383838"/>
                </a:solidFill>
                <a:latin typeface="Lato" panose="020F0502020204030203" pitchFamily="34" charset="0"/>
              </a:rPr>
              <a:t> which is why you use either the </a:t>
            </a:r>
            <a:r>
              <a:rPr lang="en-US" sz="2400" b="1" dirty="0">
                <a:solidFill>
                  <a:srgbClr val="383838"/>
                </a:solidFill>
                <a:latin typeface="Lato" panose="020F0502020204030203" pitchFamily="34" charset="0"/>
              </a:rPr>
              <a:t>Radio </a:t>
            </a:r>
            <a:r>
              <a:rPr lang="en-US" sz="2400" dirty="0">
                <a:solidFill>
                  <a:srgbClr val="383838"/>
                </a:solidFill>
                <a:latin typeface="Lato" panose="020F0502020204030203" pitchFamily="34" charset="0"/>
              </a:rPr>
              <a:t>group or the </a:t>
            </a:r>
            <a:r>
              <a:rPr lang="en-US" sz="2400" b="1" dirty="0">
                <a:solidFill>
                  <a:srgbClr val="383838"/>
                </a:solidFill>
                <a:latin typeface="Lato" panose="020F0502020204030203" pitchFamily="34" charset="0"/>
              </a:rPr>
              <a:t>Bluetooth</a:t>
            </a:r>
            <a:r>
              <a:rPr lang="en-US" sz="2400" dirty="0">
                <a:solidFill>
                  <a:srgbClr val="383838"/>
                </a:solidFill>
                <a:latin typeface="Lato" panose="020F0502020204030203" pitchFamily="34" charset="0"/>
              </a:rPr>
              <a:t> group</a:t>
            </a:r>
          </a:p>
        </p:txBody>
      </p:sp>
    </p:spTree>
    <p:extLst>
      <p:ext uri="{BB962C8B-B14F-4D97-AF65-F5344CB8AC3E}">
        <p14:creationId xmlns:p14="http://schemas.microsoft.com/office/powerpoint/2010/main" val="315855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D5A1-BFCD-4B46-B6A9-2480B8F1C1D7}"/>
              </a:ext>
            </a:extLst>
          </p:cNvPr>
          <p:cNvSpPr>
            <a:spLocks noGrp="1"/>
          </p:cNvSpPr>
          <p:nvPr>
            <p:ph type="title"/>
          </p:nvPr>
        </p:nvSpPr>
        <p:spPr/>
        <p:txBody>
          <a:bodyPr/>
          <a:lstStyle/>
          <a:p>
            <a:r>
              <a:rPr lang="en-US" dirty="0"/>
              <a:t>Pairing Your Device</a:t>
            </a:r>
          </a:p>
        </p:txBody>
      </p:sp>
      <p:sp>
        <p:nvSpPr>
          <p:cNvPr id="3" name="Content Placeholder 2">
            <a:extLst>
              <a:ext uri="{FF2B5EF4-FFF2-40B4-BE49-F238E27FC236}">
                <a16:creationId xmlns:a16="http://schemas.microsoft.com/office/drawing/2014/main" id="{A6AE447E-FDA9-C24F-BAB5-02E128B9DBA7}"/>
              </a:ext>
            </a:extLst>
          </p:cNvPr>
          <p:cNvSpPr>
            <a:spLocks noGrp="1"/>
          </p:cNvSpPr>
          <p:nvPr>
            <p:ph idx="1"/>
          </p:nvPr>
        </p:nvSpPr>
        <p:spPr>
          <a:xfrm>
            <a:off x="492125" y="1237785"/>
            <a:ext cx="11096901" cy="4595203"/>
          </a:xfrm>
        </p:spPr>
        <p:txBody>
          <a:bodyPr/>
          <a:lstStyle/>
          <a:p>
            <a:pPr>
              <a:spcBef>
                <a:spcPts val="1200"/>
              </a:spcBef>
            </a:pPr>
            <a:r>
              <a:rPr lang="en-US" dirty="0">
                <a:latin typeface="Lato" panose="020F0502020204030203" pitchFamily="34" charset="0"/>
              </a:rPr>
              <a:t>To allow your </a:t>
            </a:r>
            <a:r>
              <a:rPr lang="en-US" dirty="0" err="1">
                <a:latin typeface="Lato" panose="020F0502020204030203" pitchFamily="34" charset="0"/>
              </a:rPr>
              <a:t>micro:bit</a:t>
            </a:r>
            <a:r>
              <a:rPr lang="en-US" dirty="0">
                <a:latin typeface="Lato" panose="020F0502020204030203" pitchFamily="34" charset="0"/>
              </a:rPr>
              <a:t> to communicate with another Bluetooth device you have to </a:t>
            </a:r>
            <a:r>
              <a:rPr lang="en-US" b="1" dirty="0">
                <a:solidFill>
                  <a:srgbClr val="002B49"/>
                </a:solidFill>
                <a:latin typeface="Lato" panose="020F0502020204030203" pitchFamily="34" charset="0"/>
              </a:rPr>
              <a:t>pair</a:t>
            </a:r>
            <a:r>
              <a:rPr lang="en-US" dirty="0">
                <a:latin typeface="Lato" panose="020F0502020204030203" pitchFamily="34" charset="0"/>
              </a:rPr>
              <a:t> it</a:t>
            </a:r>
          </a:p>
          <a:p>
            <a:pPr>
              <a:spcBef>
                <a:spcPts val="1200"/>
              </a:spcBef>
            </a:pPr>
            <a:r>
              <a:rPr lang="en-US" dirty="0">
                <a:latin typeface="Lato" panose="020F0502020204030203" pitchFamily="34" charset="0"/>
              </a:rPr>
              <a:t>This gives the devices permission to connect to each other</a:t>
            </a:r>
          </a:p>
          <a:p>
            <a:pPr>
              <a:spcBef>
                <a:spcPts val="1200"/>
              </a:spcBef>
            </a:pPr>
            <a:r>
              <a:rPr lang="en-US" dirty="0">
                <a:latin typeface="Lato" panose="020F0502020204030203" pitchFamily="34" charset="0"/>
              </a:rPr>
              <a:t>Once Bluetooth devices have been paired they can remember each other so that they can automatically connect in future</a:t>
            </a:r>
          </a:p>
        </p:txBody>
      </p:sp>
    </p:spTree>
    <p:extLst>
      <p:ext uri="{BB962C8B-B14F-4D97-AF65-F5344CB8AC3E}">
        <p14:creationId xmlns:p14="http://schemas.microsoft.com/office/powerpoint/2010/main" val="4289499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D0C2-0F92-8844-ABAD-3E1647878CC0}"/>
              </a:ext>
            </a:extLst>
          </p:cNvPr>
          <p:cNvSpPr>
            <a:spLocks noGrp="1"/>
          </p:cNvSpPr>
          <p:nvPr>
            <p:ph type="title"/>
          </p:nvPr>
        </p:nvSpPr>
        <p:spPr/>
        <p:txBody>
          <a:bodyPr/>
          <a:lstStyle/>
          <a:p>
            <a:r>
              <a:rPr lang="en-US" dirty="0"/>
              <a:t>Putting the </a:t>
            </a:r>
            <a:r>
              <a:rPr lang="en-US" dirty="0" err="1"/>
              <a:t>micro:bit</a:t>
            </a:r>
            <a:r>
              <a:rPr lang="en-US" dirty="0"/>
              <a:t> into Pairing Mode</a:t>
            </a:r>
          </a:p>
        </p:txBody>
      </p:sp>
      <p:sp>
        <p:nvSpPr>
          <p:cNvPr id="3" name="Content Placeholder 2">
            <a:extLst>
              <a:ext uri="{FF2B5EF4-FFF2-40B4-BE49-F238E27FC236}">
                <a16:creationId xmlns:a16="http://schemas.microsoft.com/office/drawing/2014/main" id="{2E878656-12DA-CE43-8073-A1E68379367F}"/>
              </a:ext>
            </a:extLst>
          </p:cNvPr>
          <p:cNvSpPr>
            <a:spLocks noGrp="1"/>
          </p:cNvSpPr>
          <p:nvPr>
            <p:ph idx="1"/>
          </p:nvPr>
        </p:nvSpPr>
        <p:spPr/>
        <p:txBody>
          <a:bodyPr/>
          <a:lstStyle/>
          <a:p>
            <a:pPr>
              <a:spcBef>
                <a:spcPts val="1200"/>
              </a:spcBef>
            </a:pPr>
            <a:r>
              <a:rPr lang="en-US" dirty="0">
                <a:latin typeface="Lato" panose="020F0502020204030203" pitchFamily="34" charset="0"/>
              </a:rPr>
              <a:t>Hold down Buttons A and B together on the </a:t>
            </a:r>
            <a:r>
              <a:rPr lang="en-US" dirty="0" err="1">
                <a:latin typeface="Lato" panose="020F0502020204030203" pitchFamily="34" charset="0"/>
              </a:rPr>
              <a:t>micro:bit</a:t>
            </a:r>
            <a:endParaRPr lang="en-US" dirty="0">
              <a:latin typeface="Lato" panose="020F0502020204030203" pitchFamily="34" charset="0"/>
            </a:endParaRPr>
          </a:p>
          <a:p>
            <a:pPr>
              <a:spcBef>
                <a:spcPts val="1200"/>
              </a:spcBef>
            </a:pPr>
            <a:r>
              <a:rPr lang="en-US" dirty="0">
                <a:latin typeface="Lato" panose="020F0502020204030203" pitchFamily="34" charset="0"/>
              </a:rPr>
              <a:t>Whilst still holding the two buttons down, press the reset button on the back of the </a:t>
            </a:r>
            <a:r>
              <a:rPr lang="en-US" dirty="0" err="1">
                <a:latin typeface="Lato" panose="020F0502020204030203" pitchFamily="34" charset="0"/>
              </a:rPr>
              <a:t>micro:bit</a:t>
            </a:r>
            <a:endParaRPr lang="en-US" dirty="0">
              <a:latin typeface="Lato" panose="020F0502020204030203" pitchFamily="34" charset="0"/>
            </a:endParaRPr>
          </a:p>
          <a:p>
            <a:pPr>
              <a:spcBef>
                <a:spcPts val="1200"/>
              </a:spcBef>
            </a:pPr>
            <a:r>
              <a:rPr lang="en-US" dirty="0">
                <a:latin typeface="Lato" panose="020F0502020204030203" pitchFamily="34" charset="0"/>
              </a:rPr>
              <a:t>Release the reset button whilst still holding Buttons A and B</a:t>
            </a:r>
          </a:p>
          <a:p>
            <a:pPr>
              <a:spcBef>
                <a:spcPts val="1200"/>
              </a:spcBef>
            </a:pPr>
            <a:r>
              <a:rPr lang="en-US" dirty="0">
                <a:latin typeface="Lato" panose="020F0502020204030203" pitchFamily="34" charset="0"/>
              </a:rPr>
              <a:t>You should then see ‘Pairing Mode!’ scroll across the LED screen on the </a:t>
            </a:r>
            <a:r>
              <a:rPr lang="en-US" dirty="0" err="1">
                <a:latin typeface="Lato" panose="020F0502020204030203" pitchFamily="34" charset="0"/>
              </a:rPr>
              <a:t>micro:bit</a:t>
            </a:r>
            <a:r>
              <a:rPr lang="en-US" dirty="0">
                <a:latin typeface="Lato" panose="020F0502020204030203" pitchFamily="34" charset="0"/>
              </a:rPr>
              <a:t> and you can then let go of the buttons</a:t>
            </a:r>
          </a:p>
          <a:p>
            <a:pPr>
              <a:spcBef>
                <a:spcPts val="1200"/>
              </a:spcBef>
            </a:pPr>
            <a:r>
              <a:rPr lang="en-US" dirty="0">
                <a:latin typeface="Lato" panose="020F0502020204030203" pitchFamily="34" charset="0"/>
              </a:rPr>
              <a:t>Once the message has scrolled across you will then see a pattern on the display – this may be different on different devices</a:t>
            </a:r>
          </a:p>
          <a:p>
            <a:pPr>
              <a:spcBef>
                <a:spcPts val="1200"/>
              </a:spcBef>
            </a:pPr>
            <a:r>
              <a:rPr lang="en-US" dirty="0">
                <a:latin typeface="Lato" panose="020F0502020204030203" pitchFamily="34" charset="0"/>
              </a:rPr>
              <a:t>Your device is then in pairing mode</a:t>
            </a:r>
          </a:p>
        </p:txBody>
      </p:sp>
    </p:spTree>
    <p:extLst>
      <p:ext uri="{BB962C8B-B14F-4D97-AF65-F5344CB8AC3E}">
        <p14:creationId xmlns:p14="http://schemas.microsoft.com/office/powerpoint/2010/main" val="1310174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7F79-63AE-864E-B3C0-80AEC93E15E8}"/>
              </a:ext>
            </a:extLst>
          </p:cNvPr>
          <p:cNvSpPr>
            <a:spLocks noGrp="1"/>
          </p:cNvSpPr>
          <p:nvPr>
            <p:ph type="title"/>
          </p:nvPr>
        </p:nvSpPr>
        <p:spPr/>
        <p:txBody>
          <a:bodyPr/>
          <a:lstStyle/>
          <a:p>
            <a:r>
              <a:rPr lang="en-US" dirty="0"/>
              <a:t>Android and Windows</a:t>
            </a:r>
          </a:p>
        </p:txBody>
      </p:sp>
      <p:sp>
        <p:nvSpPr>
          <p:cNvPr id="3" name="Content Placeholder 2">
            <a:extLst>
              <a:ext uri="{FF2B5EF4-FFF2-40B4-BE49-F238E27FC236}">
                <a16:creationId xmlns:a16="http://schemas.microsoft.com/office/drawing/2014/main" id="{8C24A76F-5058-494E-8356-240CFBBDEC90}"/>
              </a:ext>
            </a:extLst>
          </p:cNvPr>
          <p:cNvSpPr>
            <a:spLocks noGrp="1"/>
          </p:cNvSpPr>
          <p:nvPr>
            <p:ph idx="1"/>
          </p:nvPr>
        </p:nvSpPr>
        <p:spPr>
          <a:xfrm>
            <a:off x="492125" y="959490"/>
            <a:ext cx="11180867" cy="4595203"/>
          </a:xfrm>
        </p:spPr>
        <p:txBody>
          <a:bodyPr/>
          <a:lstStyle/>
          <a:p>
            <a:pPr>
              <a:spcBef>
                <a:spcPts val="1200"/>
              </a:spcBef>
            </a:pPr>
            <a:r>
              <a:rPr lang="en-US" dirty="0">
                <a:latin typeface="Lato" panose="020F0502020204030203" pitchFamily="34" charset="0"/>
              </a:rPr>
              <a:t>Go into settings and select Bluetooth</a:t>
            </a:r>
          </a:p>
          <a:p>
            <a:pPr>
              <a:spcBef>
                <a:spcPts val="1200"/>
              </a:spcBef>
            </a:pPr>
            <a:r>
              <a:rPr lang="en-US" dirty="0">
                <a:latin typeface="Lato" panose="020F0502020204030203" pitchFamily="34" charset="0"/>
              </a:rPr>
              <a:t>You should then see the device called </a:t>
            </a:r>
            <a:r>
              <a:rPr lang="en-US" b="1" dirty="0" err="1">
                <a:latin typeface="Lato" panose="020F0502020204030203" pitchFamily="34" charset="0"/>
              </a:rPr>
              <a:t>micro:bit</a:t>
            </a:r>
            <a:r>
              <a:rPr lang="en-US" dirty="0">
                <a:latin typeface="Lato" panose="020F0502020204030203" pitchFamily="34" charset="0"/>
              </a:rPr>
              <a:t> followed by 5 numbers in brackets. </a:t>
            </a:r>
          </a:p>
          <a:p>
            <a:pPr>
              <a:spcBef>
                <a:spcPts val="1200"/>
              </a:spcBef>
            </a:pPr>
            <a:r>
              <a:rPr lang="en-US" dirty="0">
                <a:latin typeface="Lato" panose="020F0502020204030203" pitchFamily="34" charset="0"/>
              </a:rPr>
              <a:t>Select the device by tapping on it</a:t>
            </a:r>
          </a:p>
          <a:p>
            <a:pPr>
              <a:spcBef>
                <a:spcPts val="1200"/>
              </a:spcBef>
            </a:pPr>
            <a:r>
              <a:rPr lang="en-US" dirty="0">
                <a:latin typeface="Lato" panose="020F0502020204030203" pitchFamily="34" charset="0"/>
              </a:rPr>
              <a:t>You should then see an arrow appear on the </a:t>
            </a:r>
            <a:r>
              <a:rPr lang="en-US" dirty="0" err="1">
                <a:latin typeface="Lato" panose="020F0502020204030203" pitchFamily="34" charset="0"/>
              </a:rPr>
              <a:t>micro:bit</a:t>
            </a:r>
            <a:r>
              <a:rPr lang="en-US" dirty="0">
                <a:latin typeface="Lato" panose="020F0502020204030203" pitchFamily="34" charset="0"/>
              </a:rPr>
              <a:t> display</a:t>
            </a:r>
          </a:p>
          <a:p>
            <a:pPr>
              <a:spcBef>
                <a:spcPts val="1200"/>
              </a:spcBef>
            </a:pPr>
            <a:r>
              <a:rPr lang="en-US" dirty="0">
                <a:latin typeface="Lato" panose="020F0502020204030203" pitchFamily="34" charset="0"/>
              </a:rPr>
              <a:t>On the Android phone you will be prompted to enter a PIN</a:t>
            </a:r>
          </a:p>
          <a:p>
            <a:pPr>
              <a:spcBef>
                <a:spcPts val="1200"/>
              </a:spcBef>
            </a:pPr>
            <a:r>
              <a:rPr lang="en-US" dirty="0">
                <a:latin typeface="Lato" panose="020F0502020204030203" pitchFamily="34" charset="0"/>
              </a:rPr>
              <a:t>On the </a:t>
            </a:r>
            <a:r>
              <a:rPr lang="en-US" dirty="0" err="1">
                <a:latin typeface="Lato" panose="020F0502020204030203" pitchFamily="34" charset="0"/>
              </a:rPr>
              <a:t>micro:bit</a:t>
            </a:r>
            <a:r>
              <a:rPr lang="en-US" dirty="0">
                <a:latin typeface="Lato" panose="020F0502020204030203" pitchFamily="34" charset="0"/>
              </a:rPr>
              <a:t> press Button A – you will then see a 6 digit PIN scroll across the screen</a:t>
            </a:r>
          </a:p>
          <a:p>
            <a:pPr>
              <a:spcBef>
                <a:spcPts val="1200"/>
              </a:spcBef>
            </a:pPr>
            <a:r>
              <a:rPr lang="en-US" dirty="0">
                <a:latin typeface="Lato" panose="020F0502020204030203" pitchFamily="34" charset="0"/>
              </a:rPr>
              <a:t>Enter these digits on the Android device and click on </a:t>
            </a:r>
            <a:r>
              <a:rPr lang="en-US" b="1" dirty="0">
                <a:latin typeface="Lato" panose="020F0502020204030203" pitchFamily="34" charset="0"/>
              </a:rPr>
              <a:t>done</a:t>
            </a:r>
            <a:endParaRPr lang="en-US" dirty="0">
              <a:latin typeface="Lato" panose="020F0502020204030203" pitchFamily="34" charset="0"/>
            </a:endParaRPr>
          </a:p>
          <a:p>
            <a:pPr>
              <a:spcBef>
                <a:spcPts val="1200"/>
              </a:spcBef>
            </a:pPr>
            <a:r>
              <a:rPr lang="en-US" dirty="0">
                <a:latin typeface="Lato" panose="020F0502020204030203" pitchFamily="34" charset="0"/>
              </a:rPr>
              <a:t>You will then see a tick on your </a:t>
            </a:r>
            <a:r>
              <a:rPr lang="en-US" dirty="0" err="1">
                <a:latin typeface="Lato" panose="020F0502020204030203" pitchFamily="34" charset="0"/>
              </a:rPr>
              <a:t>micro:bit</a:t>
            </a:r>
            <a:endParaRPr lang="en-US" dirty="0">
              <a:latin typeface="Lato" panose="020F0502020204030203" pitchFamily="34" charset="0"/>
            </a:endParaRPr>
          </a:p>
          <a:p>
            <a:pPr>
              <a:spcBef>
                <a:spcPts val="1200"/>
              </a:spcBef>
            </a:pPr>
            <a:r>
              <a:rPr lang="en-US" dirty="0">
                <a:latin typeface="Lato" panose="020F0502020204030203" pitchFamily="34" charset="0"/>
              </a:rPr>
              <a:t>The two devices are then paired</a:t>
            </a:r>
          </a:p>
        </p:txBody>
      </p:sp>
      <p:pic>
        <p:nvPicPr>
          <p:cNvPr id="5" name="Picture 4" descr="File:Android sample.svg - Wikimedia Commons">
            <a:extLst>
              <a:ext uri="{FF2B5EF4-FFF2-40B4-BE49-F238E27FC236}">
                <a16:creationId xmlns:a16="http://schemas.microsoft.com/office/drawing/2014/main" id="{8651E5BA-1D9B-0F49-BA2A-93E06CB9485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009188" y="3970315"/>
            <a:ext cx="1663700" cy="2362200"/>
          </a:xfrm>
          <a:prstGeom prst="rect">
            <a:avLst/>
          </a:prstGeom>
        </p:spPr>
      </p:pic>
      <p:sp>
        <p:nvSpPr>
          <p:cNvPr id="6" name="TextBox 5">
            <a:extLst>
              <a:ext uri="{FF2B5EF4-FFF2-40B4-BE49-F238E27FC236}">
                <a16:creationId xmlns:a16="http://schemas.microsoft.com/office/drawing/2014/main" id="{A746E45F-8CEC-9C45-8CDC-8D4B6C956E58}"/>
              </a:ext>
            </a:extLst>
          </p:cNvPr>
          <p:cNvSpPr txBox="1"/>
          <p:nvPr/>
        </p:nvSpPr>
        <p:spPr>
          <a:xfrm>
            <a:off x="10009188" y="5952256"/>
            <a:ext cx="1663700" cy="276999"/>
          </a:xfrm>
          <a:prstGeom prst="rect">
            <a:avLst/>
          </a:prstGeom>
          <a:noFill/>
        </p:spPr>
        <p:txBody>
          <a:bodyPr wrap="square" lIns="0" tIns="0" rIns="0" bIns="0" rtlCol="0">
            <a:spAutoFit/>
          </a:bodyPr>
          <a:lstStyle/>
          <a:p>
            <a:r>
              <a:rPr lang="en-US" sz="900" dirty="0">
                <a:hlinkClick r:id="rId3" tooltip="http://commons.wikimedia.org/wiki/file:android_sample.svg"/>
              </a:rPr>
              <a:t>This Photo</a:t>
            </a:r>
            <a:r>
              <a:rPr lang="en-US" sz="900" dirty="0"/>
              <a:t> by Unknown Author is licensed under </a:t>
            </a:r>
            <a:r>
              <a:rPr lang="en-US" sz="900" dirty="0">
                <a:hlinkClick r:id="rId4" tooltip="https://creativecommons.org/licenses/by-sa/3.0/"/>
              </a:rPr>
              <a:t>CC BY-SA</a:t>
            </a:r>
            <a:endParaRPr lang="en-US" sz="900" dirty="0"/>
          </a:p>
        </p:txBody>
      </p:sp>
    </p:spTree>
    <p:extLst>
      <p:ext uri="{BB962C8B-B14F-4D97-AF65-F5344CB8AC3E}">
        <p14:creationId xmlns:p14="http://schemas.microsoft.com/office/powerpoint/2010/main" val="362093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03F7-5F02-AF41-A948-3A40062E5A9E}"/>
              </a:ext>
            </a:extLst>
          </p:cNvPr>
          <p:cNvSpPr>
            <a:spLocks noGrp="1"/>
          </p:cNvSpPr>
          <p:nvPr>
            <p:ph type="title"/>
          </p:nvPr>
        </p:nvSpPr>
        <p:spPr/>
        <p:txBody>
          <a:bodyPr/>
          <a:lstStyle/>
          <a:p>
            <a:r>
              <a:rPr lang="en-US"/>
              <a:t>App</a:t>
            </a:r>
            <a:endParaRPr lang="en-US" dirty="0"/>
          </a:p>
        </p:txBody>
      </p:sp>
      <p:sp>
        <p:nvSpPr>
          <p:cNvPr id="3" name="Content Placeholder 2">
            <a:extLst>
              <a:ext uri="{FF2B5EF4-FFF2-40B4-BE49-F238E27FC236}">
                <a16:creationId xmlns:a16="http://schemas.microsoft.com/office/drawing/2014/main" id="{475AED14-9FFA-604C-8D06-24B7B819EDC5}"/>
              </a:ext>
            </a:extLst>
          </p:cNvPr>
          <p:cNvSpPr>
            <a:spLocks noGrp="1"/>
          </p:cNvSpPr>
          <p:nvPr>
            <p:ph idx="1"/>
          </p:nvPr>
        </p:nvSpPr>
        <p:spPr/>
        <p:txBody>
          <a:bodyPr/>
          <a:lstStyle/>
          <a:p>
            <a:pPr>
              <a:spcBef>
                <a:spcPts val="1200"/>
              </a:spcBef>
            </a:pPr>
            <a:r>
              <a:rPr lang="en-US" dirty="0">
                <a:latin typeface="Lato" panose="020F0502020204030203" pitchFamily="34" charset="0"/>
              </a:rPr>
              <a:t>Now that you have paired your device they are able to communicate using wireless</a:t>
            </a:r>
          </a:p>
          <a:p>
            <a:pPr>
              <a:spcBef>
                <a:spcPts val="1200"/>
              </a:spcBef>
            </a:pPr>
            <a:r>
              <a:rPr lang="en-US" dirty="0">
                <a:latin typeface="Lato" panose="020F0502020204030203" pitchFamily="34" charset="0"/>
              </a:rPr>
              <a:t>There are a range of apps including the official </a:t>
            </a:r>
            <a:r>
              <a:rPr lang="en-US" dirty="0" err="1">
                <a:latin typeface="Lato" panose="020F0502020204030203" pitchFamily="34" charset="0"/>
              </a:rPr>
              <a:t>micro:bit</a:t>
            </a:r>
            <a:r>
              <a:rPr lang="en-US" dirty="0">
                <a:latin typeface="Lato" panose="020F0502020204030203" pitchFamily="34" charset="0"/>
              </a:rPr>
              <a:t> app which will allow you to send programs to the device</a:t>
            </a:r>
          </a:p>
        </p:txBody>
      </p:sp>
    </p:spTree>
    <p:extLst>
      <p:ext uri="{BB962C8B-B14F-4D97-AF65-F5344CB8AC3E}">
        <p14:creationId xmlns:p14="http://schemas.microsoft.com/office/powerpoint/2010/main" val="3579737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35306-5CE1-7E46-8644-98390F997A87}"/>
              </a:ext>
            </a:extLst>
          </p:cNvPr>
          <p:cNvSpPr>
            <a:spLocks noGrp="1"/>
          </p:cNvSpPr>
          <p:nvPr>
            <p:ph type="title"/>
          </p:nvPr>
        </p:nvSpPr>
        <p:spPr/>
        <p:txBody>
          <a:bodyPr/>
          <a:lstStyle/>
          <a:p>
            <a:r>
              <a:rPr lang="en-US"/>
              <a:t>Wordsearch</a:t>
            </a:r>
            <a:endParaRPr lang="en-US" dirty="0"/>
          </a:p>
        </p:txBody>
      </p:sp>
      <p:sp>
        <p:nvSpPr>
          <p:cNvPr id="3" name="Content Placeholder 2">
            <a:extLst>
              <a:ext uri="{FF2B5EF4-FFF2-40B4-BE49-F238E27FC236}">
                <a16:creationId xmlns:a16="http://schemas.microsoft.com/office/drawing/2014/main" id="{6B52C460-F313-074A-A6CE-9FE3CFD2ACDD}"/>
              </a:ext>
            </a:extLst>
          </p:cNvPr>
          <p:cNvSpPr>
            <a:spLocks noGrp="1"/>
          </p:cNvSpPr>
          <p:nvPr>
            <p:ph idx="1"/>
          </p:nvPr>
        </p:nvSpPr>
        <p:spPr/>
        <p:txBody>
          <a:bodyPr/>
          <a:lstStyle/>
          <a:p>
            <a:pPr>
              <a:spcBef>
                <a:spcPts val="1200"/>
              </a:spcBef>
            </a:pPr>
            <a:r>
              <a:rPr lang="en-US" dirty="0">
                <a:latin typeface="Lato" panose="020F0502020204030203" pitchFamily="34" charset="0"/>
              </a:rPr>
              <a:t>Now that you have learned about the importance of pairing your device, how many key terms can you remember?</a:t>
            </a:r>
          </a:p>
          <a:p>
            <a:pPr>
              <a:spcBef>
                <a:spcPts val="1200"/>
              </a:spcBef>
            </a:pPr>
            <a:r>
              <a:rPr lang="en-US" dirty="0">
                <a:latin typeface="Lato" panose="020F0502020204030203" pitchFamily="34" charset="0"/>
              </a:rPr>
              <a:t>Check your understanding using the </a:t>
            </a:r>
            <a:r>
              <a:rPr lang="en-US" dirty="0" err="1">
                <a:latin typeface="Lato" panose="020F0502020204030203" pitchFamily="34" charset="0"/>
              </a:rPr>
              <a:t>wordsearch</a:t>
            </a:r>
            <a:endParaRPr lang="en-US" dirty="0">
              <a:latin typeface="Lato" panose="020F0502020204030203" pitchFamily="34" charset="0"/>
            </a:endParaRPr>
          </a:p>
        </p:txBody>
      </p:sp>
    </p:spTree>
    <p:extLst>
      <p:ext uri="{BB962C8B-B14F-4D97-AF65-F5344CB8AC3E}">
        <p14:creationId xmlns:p14="http://schemas.microsoft.com/office/powerpoint/2010/main" val="1043611589"/>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938</Words>
  <Application>Microsoft Office PowerPoint</Application>
  <PresentationFormat>Widescreen</PresentationFormat>
  <Paragraphs>60</Paragraphs>
  <Slides>10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Lato</vt:lpstr>
      <vt:lpstr>Wingdings</vt:lpstr>
      <vt:lpstr>1_Arm_PPT_Public</vt:lpstr>
      <vt:lpstr>Bluetooth</vt:lpstr>
      <vt:lpstr>Wireless Communication</vt:lpstr>
      <vt:lpstr>Bluetooth</vt:lpstr>
      <vt:lpstr>Installing Bluetooth into MakeCode</vt:lpstr>
      <vt:lpstr>Pairing Your Device</vt:lpstr>
      <vt:lpstr>Putting the micro:bit into Pairing Mode</vt:lpstr>
      <vt:lpstr>Android and Windows</vt:lpstr>
      <vt:lpstr>App</vt:lpstr>
      <vt:lpstr>Wordsearch</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2021-04-13T11:25:31Z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